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8" r:id="rId4"/>
    <p:sldId id="275" r:id="rId5"/>
    <p:sldId id="259" r:id="rId6"/>
    <p:sldId id="279" r:id="rId7"/>
    <p:sldId id="260" r:id="rId8"/>
    <p:sldId id="271" r:id="rId9"/>
    <p:sldId id="261" r:id="rId10"/>
    <p:sldId id="272" r:id="rId11"/>
    <p:sldId id="269" r:id="rId12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5" autoAdjust="0"/>
    <p:restoredTop sz="94660"/>
  </p:normalViewPr>
  <p:slideViewPr>
    <p:cSldViewPr>
      <p:cViewPr varScale="1">
        <p:scale>
          <a:sx n="74" d="100"/>
          <a:sy n="74" d="100"/>
        </p:scale>
        <p:origin x="1452" y="6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9" name="Rectangle 2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11775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70" name="Rectangle 2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15038" cy="477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/>
          </a:p>
        </p:txBody>
      </p:sp>
      <p:sp>
        <p:nvSpPr>
          <p:cNvPr id="2071" name="Rectangle 2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2" name="Rectangle 2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5238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4" name="Rectangle 2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A06D367E-B698-4947-BA87-2A055C1F3429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08C25A-4B37-414E-8D84-66061BF3C86F}" type="slidenum">
              <a:rPr lang="hu-HU" altLang="hu-HU"/>
              <a:pPr/>
              <a:t>1</a:t>
            </a:fld>
            <a:endParaRPr lang="hu-HU" altLang="hu-HU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10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0205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F96575-3273-4759-9F35-7E9A11563114}" type="slidenum">
              <a:rPr lang="hu-HU" altLang="hu-HU"/>
              <a:pPr/>
              <a:t>11</a:t>
            </a:fld>
            <a:endParaRPr lang="hu-HU" altLang="hu-HU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84F592-B056-43DD-B539-E91651BCD813}" type="slidenum">
              <a:rPr lang="hu-HU" altLang="hu-HU"/>
              <a:pPr/>
              <a:t>2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84F592-B056-43DD-B539-E91651BCD813}" type="slidenum">
              <a:rPr lang="hu-HU" altLang="hu-HU"/>
              <a:pPr/>
              <a:t>3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37651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84F592-B056-43DD-B539-E91651BCD813}" type="slidenum">
              <a:rPr lang="hu-HU" altLang="hu-HU"/>
              <a:pPr/>
              <a:t>4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00923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B7869F-7BBE-49CC-82C8-8940F1DAF6B9}" type="slidenum">
              <a:rPr lang="hu-HU" altLang="hu-HU"/>
              <a:pPr/>
              <a:t>5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B7869F-7BBE-49CC-82C8-8940F1DAF6B9}" type="slidenum">
              <a:rPr lang="hu-HU" altLang="hu-HU"/>
              <a:pPr/>
              <a:t>6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67619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AD92CB-E9CF-471F-8E7D-146C4C789D95}" type="slidenum">
              <a:rPr lang="hu-HU" altLang="hu-HU"/>
              <a:pPr/>
              <a:t>7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AD92CB-E9CF-471F-8E7D-146C4C789D95}" type="slidenum">
              <a:rPr lang="hu-HU" altLang="hu-HU"/>
              <a:pPr/>
              <a:t>8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17699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9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15D110B-5857-40A5-B2A6-ABF3ECF73A2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99717952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23B5F0B-AD0E-40DC-B270-68D5B3D90598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209829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7281863" y="285750"/>
            <a:ext cx="2259012" cy="6438900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503238" y="285750"/>
            <a:ext cx="6626225" cy="64389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65EB4BC-8C8F-4C13-BB4A-C53B5624E41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615710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3238" y="285750"/>
            <a:ext cx="9037637" cy="12446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14575" cy="487363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62300" cy="487363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14575" cy="487363"/>
          </a:xfrm>
        </p:spPr>
        <p:txBody>
          <a:bodyPr/>
          <a:lstStyle>
            <a:lvl1pPr>
              <a:defRPr/>
            </a:lvl1pPr>
          </a:lstStyle>
          <a:p>
            <a:fld id="{B5178F23-C417-4818-85E7-38C7CC7A6612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00722342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DA465C4-7CED-4A73-A542-099E38DC53C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2384256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ADE0C52-A6D9-48FC-8F26-689B9DFEB521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87899555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1825" cy="49561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097463" y="1768475"/>
            <a:ext cx="4443412" cy="49561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103DC8A-EC82-4182-B709-B38F2FE12A8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7225467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8" name="Élőláb helye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D964A2C-25AE-4BEF-9896-B074CB45EDD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415468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9EE9F87-AE1D-4973-9B8A-E42C10B7613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2049332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3" name="Élőláb helye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8CF8F56-2090-41E0-8282-F61D5C398EFC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2637852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98BDA2D-3326-4C7D-B35C-8A0BB0483B29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9777464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EB1D8FA-54E2-4DAD-9A7B-05D1D1C646E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3133367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5750"/>
            <a:ext cx="9037637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Címszöveg formátumának szerkesztése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7637" cy="495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Vázlatszöveg formátumának szerkesztése</a:t>
            </a:r>
          </a:p>
          <a:p>
            <a:pPr lvl="1"/>
            <a:r>
              <a:rPr lang="en-GB" altLang="hu-HU"/>
              <a:t>Második vázlatszint</a:t>
            </a:r>
          </a:p>
          <a:p>
            <a:pPr lvl="2"/>
            <a:r>
              <a:rPr lang="en-GB" altLang="hu-HU"/>
              <a:t>Harmadik vázlatszint</a:t>
            </a:r>
          </a:p>
          <a:p>
            <a:pPr lvl="3"/>
            <a:r>
              <a:rPr lang="en-GB" altLang="hu-HU"/>
              <a:t>Negyedik vázlatszint</a:t>
            </a:r>
          </a:p>
          <a:p>
            <a:pPr lvl="4"/>
            <a:r>
              <a:rPr lang="en-GB" altLang="hu-HU"/>
              <a:t>Ötödik vázlatszint</a:t>
            </a:r>
          </a:p>
          <a:p>
            <a:pPr lvl="4"/>
            <a:r>
              <a:rPr lang="en-GB" altLang="hu-HU"/>
              <a:t>Hatodik vázlatszint</a:t>
            </a:r>
          </a:p>
          <a:p>
            <a:pPr lvl="4"/>
            <a:r>
              <a:rPr lang="en-GB" altLang="hu-HU"/>
              <a:t>Hetedik vázlatszint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14575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623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14575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1004DFA2-C17C-41D0-8EA6-AFC63EE58E25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C_Yr6PdTj0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3.png"/><Relationship Id="rId7" Type="http://schemas.openxmlformats.org/officeDocument/2006/relationships/hyperlink" Target="https://www.youtube.com/watch?v=dMEnBHef96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349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Franciaország a XVII. század második felében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állandó, modern hadsereg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egységes fegyverzet, kiképzés, egyenruha, kaszárnyák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hódítások a Rajna irányába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Támogatták a Habsburg-ellenes mozgalmakat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magyarok + erdélyi fejedelmek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" y="6732165"/>
            <a:ext cx="3094509" cy="827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Francia terjeszkedés a </a:t>
            </a:r>
          </a:p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XVII. század második felében</a:t>
            </a:r>
          </a:p>
        </p:txBody>
      </p:sp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Franciaország a béke után – 9/9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096" y="2763897"/>
            <a:ext cx="6982942" cy="479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668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osztrák Habsburgok – 1/9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582613"/>
            <a:ext cx="10079038" cy="180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StarSymbol" charset="0"/>
              <a:buChar char="●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180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I. Ferdinánd birodalma (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1526/1558–1564</a:t>
            </a:r>
            <a:r>
              <a:rPr lang="hu-HU" altLang="hu-HU" sz="2400" b="1" dirty="0">
                <a:latin typeface="Cambria" panose="02040503050406030204" pitchFamily="18" charset="0"/>
              </a:rPr>
              <a:t>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egymástól független országok halmaza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rendiség fénykora + királyi tekintély mélypontja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k</a:t>
            </a:r>
            <a:r>
              <a:rPr lang="hu-HU" altLang="hu-HU" sz="2400" dirty="0">
                <a:latin typeface="Cambria" panose="02040503050406030204" pitchFamily="18" charset="0"/>
              </a:rPr>
              <a:t>özpontosító program: </a:t>
            </a:r>
            <a:r>
              <a:rPr lang="hu-HU" altLang="hu-HU" sz="2400" b="1" dirty="0">
                <a:latin typeface="Cambria" panose="02040503050406030204" pitchFamily="18" charset="0"/>
              </a:rPr>
              <a:t>központi hivatalok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</a:t>
            </a:r>
            <a:r>
              <a:rPr lang="hu-HU" altLang="hu-HU" sz="2400" dirty="0">
                <a:latin typeface="Cambria" panose="02040503050406030204" pitchFamily="18" charset="0"/>
              </a:rPr>
              <a:t>uralkodói felségjogok (pénzügy, külügy, hadügy)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63" y="2455617"/>
            <a:ext cx="6978311" cy="5075983"/>
          </a:xfrm>
          <a:prstGeom prst="rect">
            <a:avLst/>
          </a:prstGeom>
          <a:noFill/>
          <a:ln w="635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iksa király. Nicolas Neufchâtel flamand festő korabeli alkotá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00" y="647699"/>
            <a:ext cx="2480825" cy="311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udolf császár(Hans von Aachen korabeli festménye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88" y="2771725"/>
            <a:ext cx="2465285" cy="31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osztrák Habsburgok – 2/9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582613"/>
            <a:ext cx="10079038" cy="161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StarSymbol" charset="0"/>
              <a:buChar char="●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212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Habsburgok országai a XVI. században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f</a:t>
            </a:r>
            <a:r>
              <a:rPr lang="hu-HU" altLang="hu-HU" sz="2400" dirty="0">
                <a:latin typeface="Cambria" panose="02040503050406030204" pitchFamily="18" charset="0"/>
              </a:rPr>
              <a:t>ejletlen gazdaság + rendi felépítés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s</a:t>
            </a:r>
            <a:r>
              <a:rPr lang="hu-HU" altLang="hu-HU" sz="2400" dirty="0">
                <a:latin typeface="Cambria" panose="02040503050406030204" pitchFamily="18" charset="0"/>
              </a:rPr>
              <a:t>ikerült megállítani a törökök terjeszkedést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v</a:t>
            </a:r>
            <a:r>
              <a:rPr lang="hu-HU" altLang="hu-HU" sz="2400" b="1" dirty="0">
                <a:latin typeface="Cambria" panose="02040503050406030204" pitchFamily="18" charset="0"/>
              </a:rPr>
              <a:t>allásháborúk + ellenreformáció támogatása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</a:t>
            </a:r>
            <a:r>
              <a:rPr lang="hu-HU" altLang="hu-HU" sz="2400" dirty="0">
                <a:latin typeface="Cambria" panose="02040503050406030204" pitchFamily="18" charset="0"/>
              </a:rPr>
              <a:t>a </a:t>
            </a:r>
            <a:r>
              <a:rPr lang="hu-HU" altLang="hu-HU" sz="2400" b="1" dirty="0">
                <a:latin typeface="Cambria" panose="02040503050406030204" pitchFamily="18" charset="0"/>
              </a:rPr>
              <a:t>katolikus–protestáns ellentét</a:t>
            </a:r>
            <a:r>
              <a:rPr lang="hu-HU" altLang="hu-HU" sz="2400" dirty="0">
                <a:latin typeface="Cambria" panose="02040503050406030204" pitchFamily="18" charset="0"/>
              </a:rPr>
              <a:t> párosult a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latin typeface="Cambria" panose="02040503050406030204" pitchFamily="18" charset="0"/>
              </a:rPr>
              <a:t>abszolutizmus–rendiség	ellentéttel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256623" y="5893151"/>
            <a:ext cx="2822416" cy="1276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I. Miksa (1564</a:t>
            </a:r>
            <a:r>
              <a:rPr lang="hu-HU" alt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altLang="hu-HU" b="1" dirty="0">
                <a:latin typeface="Cambria" panose="02040503050406030204" pitchFamily="18" charset="0"/>
              </a:rPr>
              <a:t>1576)</a:t>
            </a:r>
          </a:p>
          <a:p>
            <a:pPr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II. Rudolf (1576</a:t>
            </a:r>
            <a:r>
              <a:rPr lang="hu-HU" alt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altLang="hu-HU" b="1" dirty="0">
                <a:latin typeface="Cambria" panose="02040503050406030204" pitchFamily="18" charset="0"/>
              </a:rPr>
              <a:t>1608)</a:t>
            </a:r>
          </a:p>
          <a:p>
            <a:pPr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II. Mátyás (1608</a:t>
            </a:r>
            <a:r>
              <a:rPr lang="hu-HU" alt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altLang="hu-HU" b="1" dirty="0">
                <a:latin typeface="Cambria" panose="02040503050406030204" pitchFamily="18" charset="0"/>
              </a:rPr>
              <a:t>1619)</a:t>
            </a:r>
          </a:p>
        </p:txBody>
      </p:sp>
      <p:pic>
        <p:nvPicPr>
          <p:cNvPr id="1030" name="Picture 6" descr="II. Mátyás, mint osztrák főherceg(Lucas van Falckenburg holland festő 1583-as festménye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19" y="4427712"/>
            <a:ext cx="2217103" cy="31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6723"/>
            <a:ext cx="5110734" cy="482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8593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harmincéves háború – 3/9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582613"/>
            <a:ext cx="10079038" cy="161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StarSymbol" charset="0"/>
              <a:buChar char="●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183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XVI. századi konfliktusok hatásai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reformáció + ellenreformáció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Protestáns Unió: katonai szövetség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Katolikus Liga: szintén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 Német-római Császárságon belül + körül ellentétek </a:t>
            </a:r>
            <a:r>
              <a:rPr lang="hu-HU" altLang="hu-HU" sz="2400" b="1" dirty="0" err="1">
                <a:latin typeface="Cambria" panose="02040503050406030204" pitchFamily="18" charset="0"/>
                <a:sym typeface="Wingdings" panose="05000000000000000000" pitchFamily="2" charset="2"/>
              </a:rPr>
              <a:t>éleződtek</a:t>
            </a:r>
            <a:endParaRPr lang="hu-HU" altLang="hu-HU" sz="2400" b="1" dirty="0">
              <a:latin typeface="Cambria" panose="02040503050406030204" pitchFamily="18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831" y="2483693"/>
            <a:ext cx="7279376" cy="4992969"/>
          </a:xfrm>
          <a:prstGeom prst="rect">
            <a:avLst/>
          </a:prstGeom>
          <a:ln w="635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585781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harmincéves háború – 4/9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864725" cy="637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háború – </a:t>
            </a:r>
            <a:r>
              <a:rPr lang="hu-HU" altLang="hu-HU" sz="2400" b="1" dirty="0">
                <a:highlight>
                  <a:srgbClr val="008080"/>
                </a:highlight>
                <a:latin typeface="Cambria" panose="02040503050406030204" pitchFamily="18" charset="0"/>
                <a:hlinkClick r:id="rId4"/>
              </a:rPr>
              <a:t>ANIMÁCIÓ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1618-ban a cseh rendek fellázadtak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az erőszakos 							ellenreformációt képviselő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II. Ferdinánd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(1619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1637)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ellen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A háború szakaszai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</a:rPr>
              <a:t>1. cseh-</a:t>
            </a:r>
            <a:r>
              <a:rPr lang="hu-HU" altLang="hu-HU" sz="2400" b="1" dirty="0" err="1">
                <a:latin typeface="Cambria" panose="02040503050406030204" pitchFamily="18" charset="0"/>
              </a:rPr>
              <a:t>pfalzi</a:t>
            </a:r>
            <a:r>
              <a:rPr lang="hu-HU" altLang="hu-HU" sz="2400" b="1" dirty="0">
                <a:latin typeface="Cambria" panose="02040503050406030204" pitchFamily="18" charset="0"/>
              </a:rPr>
              <a:t> szakasz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(1618–1623)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az Erdélyi Fejedelemség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	a protestánsok mellett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2. dán–holland szakasz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(1624–1629)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</a:t>
            </a:r>
            <a:r>
              <a:rPr lang="hu-HU" altLang="hu-HU" sz="2400" dirty="0">
                <a:latin typeface="Cambria" panose="02040503050406030204" pitchFamily="18" charset="0"/>
              </a:rPr>
              <a:t>Wallenstein hadvezér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</a:rPr>
              <a:t>3. svéd szakasz (1630–1635)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</a:t>
            </a:r>
            <a:r>
              <a:rPr lang="hu-HU" altLang="hu-HU" sz="2400" dirty="0">
                <a:latin typeface="Cambria" panose="02040503050406030204" pitchFamily="18" charset="0"/>
              </a:rPr>
              <a:t>II. Gusztáv Adolf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svéd király sikerei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</a:rPr>
              <a:t>4. svéd–francia szakasz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(1635–1648)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</a:rPr>
              <a:t>- Richelieu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I. Rákóczi György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0" y="7164213"/>
            <a:ext cx="4966718" cy="4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szövetségek és ellentétek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04" y="1753322"/>
            <a:ext cx="5110734" cy="581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harmincéves háború – 5/9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3493"/>
            <a:ext cx="10157686" cy="68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133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pload.wikimedia.org/wikipedia/commons/4/48/Schlacht_am_Wei%C3%9Fen_Berg_C-K_06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25" y="4203122"/>
            <a:ext cx="5313890" cy="337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313891" y="3356552"/>
            <a:ext cx="4782324" cy="84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Katonai erőviszonyok</a:t>
            </a:r>
          </a:p>
          <a:p>
            <a:pPr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harmincéves háború pusztításai</a:t>
            </a:r>
          </a:p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fehérhegyi csata, 1620</a:t>
            </a:r>
          </a:p>
        </p:txBody>
      </p:sp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5282763" y="0"/>
            <a:ext cx="4796274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harmincéves háború – 6/9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713" y="625496"/>
            <a:ext cx="4782324" cy="2592288"/>
          </a:xfrm>
          <a:prstGeom prst="rect">
            <a:avLst/>
          </a:prstGeom>
        </p:spPr>
      </p:pic>
      <p:pic>
        <p:nvPicPr>
          <p:cNvPr id="6148" name="Picture 4" descr="Az utolsó terció harca Rocroi-nálA. Ferrer-Dalmau kortárs festménye, 2011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7662"/>
            <a:ext cx="4800183" cy="295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/>
          <p:cNvSpPr/>
          <p:nvPr/>
        </p:nvSpPr>
        <p:spPr bwMode="auto">
          <a:xfrm>
            <a:off x="0" y="7158482"/>
            <a:ext cx="2400091" cy="4154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-8930" y="7191214"/>
            <a:ext cx="240009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chemeClr val="tx1"/>
                </a:solidFill>
                <a:latin typeface="Cambria" panose="02040503050406030204" pitchFamily="18" charset="0"/>
              </a:rPr>
              <a:t>Rocroi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, 1643 – </a:t>
            </a:r>
            <a:r>
              <a:rPr lang="hu-HU" b="1" dirty="0">
                <a:solidFill>
                  <a:schemeClr val="tx1"/>
                </a:solidFill>
                <a:highlight>
                  <a:srgbClr val="008080"/>
                </a:highlight>
                <a:latin typeface="Cambria" panose="02040503050406030204" pitchFamily="18" charset="0"/>
                <a:hlinkClick r:id="rId7"/>
              </a:rPr>
              <a:t>FILM</a:t>
            </a:r>
            <a:endParaRPr lang="hu-HU" b="1" dirty="0">
              <a:solidFill>
                <a:schemeClr val="tx1"/>
              </a:solidFill>
              <a:highlight>
                <a:srgbClr val="008080"/>
              </a:highlight>
              <a:latin typeface="Cambria" panose="02040503050406030204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1536"/>
          <a:stretch/>
        </p:blipFill>
        <p:spPr bwMode="auto">
          <a:xfrm>
            <a:off x="-2" y="0"/>
            <a:ext cx="5282765" cy="529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" y="6660157"/>
            <a:ext cx="4824287" cy="89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b="1" dirty="0">
                <a:latin typeface="Cambria" panose="02040503050406030204" pitchFamily="18" charset="0"/>
              </a:rPr>
              <a:t>III. Ferdinánd (1637</a:t>
            </a:r>
            <a:r>
              <a:rPr lang="hu-HU" alt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b="1" dirty="0">
                <a:latin typeface="Cambria" panose="02040503050406030204" pitchFamily="18" charset="0"/>
              </a:rPr>
              <a:t>1657)</a:t>
            </a:r>
          </a:p>
          <a:p>
            <a:pPr algn="r">
              <a:buClrTx/>
              <a:buFontTx/>
              <a:buNone/>
            </a:pPr>
            <a:r>
              <a:rPr lang="hu-HU" b="1" dirty="0" err="1">
                <a:latin typeface="Cambria" panose="02040503050406030204" pitchFamily="18" charset="0"/>
              </a:rPr>
              <a:t>Gerard</a:t>
            </a:r>
            <a:r>
              <a:rPr lang="hu-HU" b="1" dirty="0">
                <a:latin typeface="Cambria" panose="02040503050406030204" pitchFamily="18" charset="0"/>
              </a:rPr>
              <a:t> </a:t>
            </a:r>
            <a:r>
              <a:rPr lang="hu-HU" b="1" dirty="0" err="1">
                <a:latin typeface="Cambria" panose="02040503050406030204" pitchFamily="18" charset="0"/>
              </a:rPr>
              <a:t>Terborch</a:t>
            </a:r>
            <a:r>
              <a:rPr lang="hu-HU" b="1" dirty="0">
                <a:latin typeface="Cambria" panose="02040503050406030204" pitchFamily="18" charset="0"/>
              </a:rPr>
              <a:t>: </a:t>
            </a:r>
            <a:r>
              <a:rPr lang="hu-HU" b="1" i="1" dirty="0">
                <a:latin typeface="Cambria" panose="02040503050406030204" pitchFamily="18" charset="0"/>
              </a:rPr>
              <a:t>A </a:t>
            </a:r>
            <a:r>
              <a:rPr lang="hu-HU" b="1" i="1" dirty="0" err="1">
                <a:latin typeface="Cambria" panose="02040503050406030204" pitchFamily="18" charset="0"/>
              </a:rPr>
              <a:t>münsteri</a:t>
            </a:r>
            <a:r>
              <a:rPr lang="hu-HU" b="1" i="1" dirty="0">
                <a:latin typeface="Cambria" panose="02040503050406030204" pitchFamily="18" charset="0"/>
              </a:rPr>
              <a:t> béke ratifikálása</a:t>
            </a:r>
            <a:r>
              <a:rPr lang="hu-HU" b="1" dirty="0">
                <a:latin typeface="Cambria" panose="02040503050406030204" pitchFamily="18" charset="0"/>
              </a:rPr>
              <a:t>, 1648</a:t>
            </a:r>
            <a:endParaRPr lang="hu-HU" altLang="hu-HU" b="1" dirty="0">
              <a:latin typeface="Cambria" panose="02040503050406030204" pitchFamily="18" charset="0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349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Habsburgok békére kényszerültek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Vesztfália környéke, 1648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francia erősödés: XIV. Lajos területeket kapott Elzászban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megmaradt a német széttagoltság (~ 300 önálló fejedelemség)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Svédország: területeket kapott (Balti-tenger német oldala)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elismerték Svájc és Hollandia függetlenségét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Erdélyt is elismerték önállónak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a reformátusokra is kiterjesztették az augsburgi békét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vesztfáliai békerendszer – 7/9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88" y="3468652"/>
            <a:ext cx="5259240" cy="406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2" name="Picture 2" descr="Német-római császár és német király, magyar és cseh királ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55" y="3468652"/>
            <a:ext cx="2535377" cy="31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004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5388" cy="758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34756</TotalTime>
  <Words>148</Words>
  <Application>Microsoft Office PowerPoint</Application>
  <PresentationFormat>Egyéni</PresentationFormat>
  <Paragraphs>39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7" baseType="lpstr">
      <vt:lpstr>Arial</vt:lpstr>
      <vt:lpstr>Cambria</vt:lpstr>
      <vt:lpstr>StarSymbol</vt:lpstr>
      <vt:lpstr>Times New Roman</vt:lpstr>
      <vt:lpstr>Wingdings</vt:lpstr>
      <vt:lpstr>Office-téma</vt:lpstr>
      <vt:lpstr>PowerPoint-bemutató</vt:lpstr>
      <vt:lpstr>Az osztrák Habsburgok – 1/9</vt:lpstr>
      <vt:lpstr>Az osztrák Habsburgok – 2/9</vt:lpstr>
      <vt:lpstr>A harmincéves háború – 3/9</vt:lpstr>
      <vt:lpstr>A harmincéves háború – 4/9</vt:lpstr>
      <vt:lpstr>A harmincéves háború – 5/9</vt:lpstr>
      <vt:lpstr>A harmincéves háború – 6/9</vt:lpstr>
      <vt:lpstr>A vesztfáliai békerendszer – 7/9</vt:lpstr>
      <vt:lpstr>PowerPoint-bemutató</vt:lpstr>
      <vt:lpstr>Franciaország a béke után – 9/9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EDU_HHYX_2299@sulid.hu</cp:lastModifiedBy>
  <cp:revision>53</cp:revision>
  <cp:lastPrinted>1601-01-01T00:00:00Z</cp:lastPrinted>
  <dcterms:created xsi:type="dcterms:W3CDTF">2011-10-24T07:01:07Z</dcterms:created>
  <dcterms:modified xsi:type="dcterms:W3CDTF">2019-04-25T15:19:33Z</dcterms:modified>
</cp:coreProperties>
</file>